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811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9" r:id="rId4"/>
    <p:sldId id="298" r:id="rId5"/>
    <p:sldId id="260" r:id="rId6"/>
    <p:sldId id="297" r:id="rId7"/>
    <p:sldId id="262" r:id="rId8"/>
    <p:sldId id="299" r:id="rId9"/>
    <p:sldId id="268" r:id="rId10"/>
    <p:sldId id="302" r:id="rId11"/>
    <p:sldId id="304" r:id="rId12"/>
    <p:sldId id="306" r:id="rId13"/>
    <p:sldId id="308" r:id="rId14"/>
    <p:sldId id="309" r:id="rId15"/>
    <p:sldId id="310" r:id="rId16"/>
    <p:sldId id="311" r:id="rId17"/>
    <p:sldId id="316" r:id="rId18"/>
    <p:sldId id="314" r:id="rId19"/>
    <p:sldId id="315" r:id="rId20"/>
    <p:sldId id="312" r:id="rId2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7623A3-A7F2-472F-9B07-20FECC07ECA4}">
  <a:tblStyle styleId="{287623A3-A7F2-472F-9B07-20FECC07EC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 snapToGrid="0">
      <p:cViewPr varScale="1">
        <p:scale>
          <a:sx n="96" d="100"/>
          <a:sy n="96" d="100"/>
        </p:scale>
        <p:origin x="636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88AE98-988B-D3FA-7763-466E60E64C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53CD7-E5E0-9573-C352-4C95FD09A1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EB11F-D636-4404-8E98-719F12C4A0CE}" type="datetimeFigureOut">
              <a:rPr lang="en-US" smtClean="0"/>
              <a:t>25-Jul-24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22AC9-15BC-9066-8307-510E5EA53E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BC3A9-EC9E-1E84-E09F-ED05183307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045F-CDF7-4437-8DCF-E328013CD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65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4D04D-E0A1-7333-5FEB-88E7654AE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129F1-60CD-432F-A0BF-77D91090EA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780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000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047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352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087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405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86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29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337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2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66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171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635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db0f9523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db0f9523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813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db0f9523dd_0_25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db0f9523dd_0_25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E62D9D-CCD3-B4F4-C47A-5BB5F612DB0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0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9D222E-20E3-2FA3-8A6C-3262927F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6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0972F34-EBAB-D9BD-5B24-801BBF2A9F8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85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CBE5604-BF18-0993-AD16-6E7576B050B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16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5185D6B-E360-3723-0428-573E56D2419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307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8769C79-E272-4B01-A169-5301C16397D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4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CC63B3-3B59-E97F-E9F4-18C1D5220A2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8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47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720000" y="1128450"/>
            <a:ext cx="7704000" cy="2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4361A"/>
                </a:solidFill>
              </a:defRPr>
            </a:lvl1pPr>
            <a:lvl2pPr marL="914377" lvl="1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566" lvl="2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754" lvl="3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5943" lvl="4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131" lvl="5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320" lvl="6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509" lvl="7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697" lvl="8" indent="-30479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02010-B7EE-59F4-9D82-2E574B32D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373FA-0D7A-4092-780E-660E77EC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C7A3D-C844-40F3-C440-96F62B26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081" y="485153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84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724051" y="2366550"/>
            <a:ext cx="43506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 idx="2" hasCustomPrompt="1"/>
          </p:nvPr>
        </p:nvSpPr>
        <p:spPr>
          <a:xfrm>
            <a:off x="2562683" y="988017"/>
            <a:ext cx="1223100" cy="122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rPr dirty="0"/>
              <a:t>xx%</a:t>
            </a:r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724051" y="3884700"/>
            <a:ext cx="4350600" cy="409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"/>
          <p:cNvSpPr>
            <a:spLocks noGrp="1"/>
          </p:cNvSpPr>
          <p:nvPr>
            <p:ph type="pic" idx="3"/>
          </p:nvPr>
        </p:nvSpPr>
        <p:spPr>
          <a:xfrm>
            <a:off x="5505603" y="724875"/>
            <a:ext cx="3168900" cy="3846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64AC16-2DB1-E40A-045A-0653847E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081" y="485153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7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066625" y="1348163"/>
            <a:ext cx="5011200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066625" y="2611238"/>
            <a:ext cx="50112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C0ABC9B-63EE-66E3-A458-B0557B71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081" y="485153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2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791F81-C72B-BFE6-0610-8008471C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61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6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38936E3-0348-9C63-1176-587D89CA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5081" y="4851535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9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1AF112-4A3A-6F84-7A82-772ADD65392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5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A0E815-A0DA-8876-75F7-C4033C7A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3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7EABDB-9307-5002-1555-C8976769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4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8F301-2D91-7CB7-2F45-68813CBF225C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559175" y="4869098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5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5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3689334-5C79-6EE7-F1A2-85740F0E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ACE871-9711-4562-4780-D147740E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6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29BAB3-63FD-1BE3-A2CB-72021063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175" y="4869098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9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5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ctrTitle"/>
          </p:nvPr>
        </p:nvSpPr>
        <p:spPr>
          <a:xfrm>
            <a:off x="2112200" y="1192017"/>
            <a:ext cx="6621493" cy="24786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KINH DOANH SẢN PHẨM ĐIỆN MÁY CHO CÔNG TY QUỐC ANH</a:t>
            </a:r>
            <a:endParaRPr sz="35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2" name="Google Shape;892;p28"/>
          <p:cNvSpPr txBox="1">
            <a:spLocks noGrp="1"/>
          </p:cNvSpPr>
          <p:nvPr>
            <p:ph type="subTitle" idx="1"/>
          </p:nvPr>
        </p:nvSpPr>
        <p:spPr>
          <a:xfrm>
            <a:off x="3280048" y="4420730"/>
            <a:ext cx="5614627" cy="14455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hiện: Nguyễn Duy Anh</a:t>
            </a:r>
          </a:p>
          <a:p>
            <a:pPr algn="r">
              <a:spcBef>
                <a:spcPts val="0"/>
              </a:spcBef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 hướng dẫn: TS. Nguyễn Quỳnh Diệp</a:t>
            </a:r>
          </a:p>
          <a:p>
            <a:pPr algn="r">
              <a:spcBef>
                <a:spcPts val="0"/>
              </a:spcBef>
            </a:pPr>
            <a:endParaRPr lang="e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spcBef>
                <a:spcPts val="0"/>
              </a:spcBef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93" name="Google Shape;893;p28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894" name="Google Shape;894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41D986E-258D-3318-22B8-D9E0A4ABECA2}"/>
              </a:ext>
            </a:extLst>
          </p:cNvPr>
          <p:cNvSpPr txBox="1"/>
          <p:nvPr/>
        </p:nvSpPr>
        <p:spPr>
          <a:xfrm>
            <a:off x="341012" y="72046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Thủy Lợi</a:t>
            </a:r>
          </a:p>
          <a:p>
            <a:r>
              <a:rPr lang="e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  <a:p>
            <a:r>
              <a:rPr lang="e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 đồng Kỹ Thuật Phần Mềm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toán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8D3D6C-E476-989B-0DA8-45669C3F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776" name="Google Shape;1776;p40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6AF7A4-012B-919B-0BF0-7BDCAE9934E7}"/>
              </a:ext>
            </a:extLst>
          </p:cNvPr>
          <p:cNvSpPr txBox="1"/>
          <p:nvPr/>
        </p:nvSpPr>
        <p:spPr>
          <a:xfrm>
            <a:off x="1231130" y="400844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0996-B324-F397-694C-E17BE137D24A}"/>
              </a:ext>
            </a:extLst>
          </p:cNvPr>
          <p:cNvSpPr txBox="1"/>
          <p:nvPr/>
        </p:nvSpPr>
        <p:spPr>
          <a:xfrm>
            <a:off x="5511193" y="4160251"/>
            <a:ext cx="18822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00C0C-20FA-16B9-31B1-3985139E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11" y="1280005"/>
            <a:ext cx="4189896" cy="2648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EDF5BD-B7D2-BC08-FAD9-1EBD5E0C8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612" y="908060"/>
            <a:ext cx="4084503" cy="32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5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đơn hàng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E53C28-153F-EAF0-3B0F-956B513F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776" name="Google Shape;1776;p40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6AF7A4-012B-919B-0BF0-7BDCAE9934E7}"/>
              </a:ext>
            </a:extLst>
          </p:cNvPr>
          <p:cNvSpPr txBox="1"/>
          <p:nvPr/>
        </p:nvSpPr>
        <p:spPr>
          <a:xfrm>
            <a:off x="1032827" y="3984101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0996-B324-F397-694C-E17BE137D24A}"/>
              </a:ext>
            </a:extLst>
          </p:cNvPr>
          <p:cNvSpPr txBox="1"/>
          <p:nvPr/>
        </p:nvSpPr>
        <p:spPr>
          <a:xfrm>
            <a:off x="5753564" y="4173195"/>
            <a:ext cx="18822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67265-6165-A401-940E-05841276E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98" y="1597965"/>
            <a:ext cx="4157259" cy="1947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1F106-3DAB-7F99-A501-0F16B1D67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750" y="552156"/>
            <a:ext cx="3798652" cy="357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3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Thống kê, báo cáo doanh thu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BC092-A73E-E865-7CDA-323E6988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776" name="Google Shape;1776;p40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6AF7A4-012B-919B-0BF0-7BDCAE9934E7}"/>
              </a:ext>
            </a:extLst>
          </p:cNvPr>
          <p:cNvSpPr txBox="1"/>
          <p:nvPr/>
        </p:nvSpPr>
        <p:spPr>
          <a:xfrm>
            <a:off x="1678423" y="3564493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A0996-B324-F397-694C-E17BE137D24A}"/>
              </a:ext>
            </a:extLst>
          </p:cNvPr>
          <p:cNvSpPr txBox="1"/>
          <p:nvPr/>
        </p:nvSpPr>
        <p:spPr>
          <a:xfrm>
            <a:off x="6194239" y="4211482"/>
            <a:ext cx="18822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D0C99-2E3E-20C4-145D-FEA4F5044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0" y="1537772"/>
            <a:ext cx="4646395" cy="1565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9959F-D982-9044-963C-395D273A3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35" y="1130812"/>
            <a:ext cx="3670395" cy="287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9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897207" y="2334449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3DCAD-54B7-6863-A262-E94579FA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7170" name="Picture 2" descr="It Illustration Images - Free Download on Freepik">
            <a:extLst>
              <a:ext uri="{FF2B5EF4-FFF2-40B4-BE49-F238E27FC236}">
                <a16:creationId xmlns:a16="http://schemas.microsoft.com/office/drawing/2014/main" id="{A7B59208-002F-9409-146A-5A1E93277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014" y="1447122"/>
            <a:ext cx="3568756" cy="261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2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40"/>
          <p:cNvGrpSpPr/>
          <p:nvPr/>
        </p:nvGrpSpPr>
        <p:grpSpPr>
          <a:xfrm>
            <a:off x="4199875" y="4734690"/>
            <a:ext cx="1103803" cy="45719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F3FF6E-8A4B-3B31-31DC-B238963EA2A2}"/>
              </a:ext>
            </a:extLst>
          </p:cNvPr>
          <p:cNvSpPr txBox="1"/>
          <p:nvPr/>
        </p:nvSpPr>
        <p:spPr>
          <a:xfrm>
            <a:off x="2384781" y="1420448"/>
            <a:ext cx="7633862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Đăng nhập, đăng ký tài khoản, phân quyền.</a:t>
            </a:r>
            <a:endParaRPr lang="en-US" sz="1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Tìm kiếm sản phẩm, tin tức.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Quản lý sản phẩm và tin tức (Thêm, sửa, xóa, hiển thị).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uản lý thông tin website và thông tin cá nhân.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Quản lý giỏ hàng và thanh toán trực tuyến.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Hệ thống có báo cáo thông kế chi tiết.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Chatbot trả lời tin nhắn tự động.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Lọc sản phẩm.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Chức năng nhập/xuất (import/export) sản phẩm số lượng lớn bằng excel.</a:t>
            </a:r>
          </a:p>
          <a:p>
            <a:r>
              <a:rPr lang="vi-VN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Đánh giá, nhận xét về sản phẩm.</a:t>
            </a:r>
            <a: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774;p40">
            <a:extLst>
              <a:ext uri="{FF2B5EF4-FFF2-40B4-BE49-F238E27FC236}">
                <a16:creationId xmlns:a16="http://schemas.microsoft.com/office/drawing/2014/main" id="{A55157F0-8C01-6021-950F-941DE0D965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đã hoàn thành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2945C-69C3-F874-8FC2-DC865CE2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75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897207" y="2334449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đọng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0F930-AD24-55BE-AF4A-960E82DC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3074" name="Picture 2" descr="It Illustration Images - Free Download on Freepik">
            <a:extLst>
              <a:ext uri="{FF2B5EF4-FFF2-40B4-BE49-F238E27FC236}">
                <a16:creationId xmlns:a16="http://schemas.microsoft.com/office/drawing/2014/main" id="{763C422F-ED27-61A3-6AEB-666C5890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75" y="1179659"/>
            <a:ext cx="3438995" cy="309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79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32"/>
          <p:cNvSpPr txBox="1">
            <a:spLocks noGrp="1"/>
          </p:cNvSpPr>
          <p:nvPr>
            <p:ph type="subTitle" idx="1"/>
          </p:nvPr>
        </p:nvSpPr>
        <p:spPr>
          <a:xfrm>
            <a:off x="449954" y="772010"/>
            <a:ext cx="5876419" cy="19127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67A3C-49C4-AD55-22BF-A5DA726F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398" name="Google Shape;1398;p32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471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897207" y="2334449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website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0F930-AD24-55BE-AF4A-960E82DC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3074" name="Picture 2" descr="It Illustration Images - Free Download on Freepik">
            <a:extLst>
              <a:ext uri="{FF2B5EF4-FFF2-40B4-BE49-F238E27FC236}">
                <a16:creationId xmlns:a16="http://schemas.microsoft.com/office/drawing/2014/main" id="{763C422F-ED27-61A3-6AEB-666C5890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75" y="1179659"/>
            <a:ext cx="3438995" cy="309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09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67A3C-49C4-AD55-22BF-A5DA726F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398" name="Google Shape;1398;p32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" name="Google Shape;1774;p40">
            <a:extLst>
              <a:ext uri="{FF2B5EF4-FFF2-40B4-BE49-F238E27FC236}">
                <a16:creationId xmlns:a16="http://schemas.microsoft.com/office/drawing/2014/main" id="{FB49DEE6-F475-F4A2-D83D-1B282B4E30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197" y="184402"/>
            <a:ext cx="7704000" cy="52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Demo Trang Khách Hàng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demo-1">
            <a:hlinkClick r:id="" action="ppaction://media"/>
            <a:extLst>
              <a:ext uri="{FF2B5EF4-FFF2-40B4-BE49-F238E27FC236}">
                <a16:creationId xmlns:a16="http://schemas.microsoft.com/office/drawing/2014/main" id="{49F96B99-B31D-007C-A9EB-C7875CAEFD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9702" y="1062164"/>
            <a:ext cx="7645103" cy="36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67A3C-49C4-AD55-22BF-A5DA726F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398" name="Google Shape;1398;p32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" name="Google Shape;1774;p40">
            <a:extLst>
              <a:ext uri="{FF2B5EF4-FFF2-40B4-BE49-F238E27FC236}">
                <a16:creationId xmlns:a16="http://schemas.microsoft.com/office/drawing/2014/main" id="{FB49DEE6-F475-F4A2-D83D-1B282B4E30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197" y="184402"/>
            <a:ext cx="7704000" cy="52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Demo Trang Quản Trị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demo-2">
            <a:hlinkClick r:id="" action="ppaction://media"/>
            <a:extLst>
              <a:ext uri="{FF2B5EF4-FFF2-40B4-BE49-F238E27FC236}">
                <a16:creationId xmlns:a16="http://schemas.microsoft.com/office/drawing/2014/main" id="{73382C02-191C-FC0A-DB92-3B1264D02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9912" y="1249680"/>
            <a:ext cx="7704000" cy="31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0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9"/>
          <p:cNvSpPr txBox="1">
            <a:spLocks noGrp="1"/>
          </p:cNvSpPr>
          <p:nvPr>
            <p:ph type="title"/>
          </p:nvPr>
        </p:nvSpPr>
        <p:spPr>
          <a:xfrm>
            <a:off x="670251" y="74951"/>
            <a:ext cx="7704000" cy="57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1" name="Google Shape;1171;p29"/>
          <p:cNvSpPr txBox="1">
            <a:spLocks noGrp="1"/>
          </p:cNvSpPr>
          <p:nvPr>
            <p:ph type="body" idx="1"/>
          </p:nvPr>
        </p:nvSpPr>
        <p:spPr>
          <a:xfrm>
            <a:off x="670251" y="597488"/>
            <a:ext cx="7704000" cy="245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nội dung có trong Đồ Án Tốt Nghiệp: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7B2F8-D9E8-E7F9-5428-5CFA2A30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1172" name="Google Shape;1172;p29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173" name="Google Shape;1173;p29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177" name="Google Shape;1177;p29"/>
          <p:cNvGraphicFramePr/>
          <p:nvPr>
            <p:extLst>
              <p:ext uri="{D42A27DB-BD31-4B8C-83A1-F6EECF244321}">
                <p14:modId xmlns:p14="http://schemas.microsoft.com/office/powerpoint/2010/main" val="3999504832"/>
              </p:ext>
            </p:extLst>
          </p:nvPr>
        </p:nvGraphicFramePr>
        <p:xfrm>
          <a:off x="2441654" y="1465007"/>
          <a:ext cx="7720638" cy="2669054"/>
        </p:xfrm>
        <a:graphic>
          <a:graphicData uri="http://schemas.openxmlformats.org/drawingml/2006/table">
            <a:tbl>
              <a:tblPr>
                <a:noFill/>
                <a:tableStyleId>{287623A3-A7F2-472F-9B07-20FECC07ECA4}</a:tableStyleId>
              </a:tblPr>
              <a:tblGrid>
                <a:gridCol w="2454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1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Lý do chọn đề tài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2</a:t>
                      </a:r>
                      <a:endParaRPr sz="1500" u="sng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Các công nghệ sử dụng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3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Phân tích thiết kế những chức năng chính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4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Kết quả đã đạt được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5</a:t>
                      </a:r>
                      <a:endParaRPr sz="1500" u="sng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Những tồn đọng và hướng phát triển sản phẩm</a:t>
                      </a:r>
                      <a:endParaRPr sz="15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51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Chương </a:t>
                      </a:r>
                      <a:r>
                        <a:rPr lang="en-US" sz="1500" u="sng" dirty="0">
                          <a:solidFill>
                            <a:schemeClr val="hlink"/>
                          </a:solidFill>
                          <a:latin typeface="Times New Roman" panose="02020603050405020304" pitchFamily="18" charset="0"/>
                          <a:ea typeface="Figtree Black"/>
                          <a:cs typeface="Times New Roman" panose="02020603050405020304" pitchFamily="18" charset="0"/>
                          <a:sym typeface="Figtree Black"/>
                        </a:rPr>
                        <a:t>6</a:t>
                      </a:r>
                      <a:endParaRPr lang="vi-VN" sz="1500" u="sng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Figtree Black"/>
                        <a:cs typeface="Times New Roman" panose="02020603050405020304" pitchFamily="18" charset="0"/>
                        <a:sym typeface="Figtree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Demo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sản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Archivo"/>
                          <a:cs typeface="Times New Roman" panose="02020603050405020304" pitchFamily="18" charset="0"/>
                          <a:sym typeface="Archivo"/>
                        </a:rPr>
                        <a:t>phẩm</a:t>
                      </a:r>
                      <a:endParaRPr sz="15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Archivo"/>
                        <a:cs typeface="Times New Roman" panose="02020603050405020304" pitchFamily="18" charset="0"/>
                        <a:sym typeface="Archiv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A482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1583420" y="262513"/>
            <a:ext cx="6088385" cy="29173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ý!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1B0BB3-870F-C476-5D95-076B22DC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379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935196" y="1896853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0020B-AFFA-449F-133C-7953CF36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5122" name="Picture 2" descr="It Illustration Images - Free Download on Freepik">
            <a:extLst>
              <a:ext uri="{FF2B5EF4-FFF2-40B4-BE49-F238E27FC236}">
                <a16:creationId xmlns:a16="http://schemas.microsoft.com/office/drawing/2014/main" id="{BF3FE6CD-ACC2-E347-B7A7-19E9E4BA1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71" y="1284501"/>
            <a:ext cx="3766195" cy="283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2"/>
          <p:cNvSpPr txBox="1">
            <a:spLocks noGrp="1"/>
          </p:cNvSpPr>
          <p:nvPr>
            <p:ph type="title"/>
          </p:nvPr>
        </p:nvSpPr>
        <p:spPr>
          <a:xfrm>
            <a:off x="3033290" y="265794"/>
            <a:ext cx="6077457" cy="132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ty TNHH Thương Mại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Dịch Vụ Đầu Tư Quốc Anh</a:t>
            </a:r>
          </a:p>
        </p:txBody>
      </p:sp>
      <p:sp>
        <p:nvSpPr>
          <p:cNvPr id="1302" name="Google Shape;1302;p32"/>
          <p:cNvSpPr txBox="1">
            <a:spLocks noGrp="1"/>
          </p:cNvSpPr>
          <p:nvPr>
            <p:ph type="subTitle" idx="1"/>
          </p:nvPr>
        </p:nvSpPr>
        <p:spPr>
          <a:xfrm>
            <a:off x="1762601" y="2003905"/>
            <a:ext cx="6453312" cy="13391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2017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158 Phan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: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quocanh2017.ltd@gmail.com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4F989C-FB82-FA08-967B-4B40450B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98" name="Google Shape;1398;p32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6B56E55-579B-7A13-2FFD-EB9D156F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35" y="332049"/>
            <a:ext cx="2507497" cy="12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8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32"/>
          <p:cNvSpPr txBox="1">
            <a:spLocks noGrp="1"/>
          </p:cNvSpPr>
          <p:nvPr>
            <p:ph type="title"/>
          </p:nvPr>
        </p:nvSpPr>
        <p:spPr>
          <a:xfrm>
            <a:off x="-488946" y="-592904"/>
            <a:ext cx="5011200" cy="132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  <a:endParaRPr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2" name="Google Shape;1302;p32"/>
          <p:cNvSpPr txBox="1">
            <a:spLocks noGrp="1"/>
          </p:cNvSpPr>
          <p:nvPr>
            <p:ph type="subTitle" idx="1"/>
          </p:nvPr>
        </p:nvSpPr>
        <p:spPr>
          <a:xfrm>
            <a:off x="2264712" y="605803"/>
            <a:ext cx="5011200" cy="13391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algn="l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B24D09-A003-37F1-1A3F-CB777DBA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398" name="Google Shape;1398;p32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399" name="Google Shape;1399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2" name="Google Shape;1402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5C22D4-BBF1-8960-3339-1390AA842768}"/>
              </a:ext>
            </a:extLst>
          </p:cNvPr>
          <p:cNvSpPr txBox="1"/>
          <p:nvPr/>
        </p:nvSpPr>
        <p:spPr>
          <a:xfrm>
            <a:off x="2240809" y="2272092"/>
            <a:ext cx="4119583" cy="214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Nhu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online:</a:t>
            </a: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49BDB-78DE-3836-ADAB-5101DF317EEA}"/>
              </a:ext>
            </a:extLst>
          </p:cNvPr>
          <p:cNvSpPr txBox="1"/>
          <p:nvPr/>
        </p:nvSpPr>
        <p:spPr>
          <a:xfrm>
            <a:off x="5018274" y="732344"/>
            <a:ext cx="4964594" cy="1413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</a:t>
            </a: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website, internet</a:t>
            </a: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44" indent="-285744" defTabSz="342900">
              <a:lnSpc>
                <a:spcPts val="1920"/>
              </a:lnSpc>
              <a:spcBef>
                <a:spcPts val="9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935196" y="2423417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377761-4A62-8029-FCA9-7B2542C7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6146" name="Picture 2" descr="It Illustration Images - Free Download on Freepik">
            <a:extLst>
              <a:ext uri="{FF2B5EF4-FFF2-40B4-BE49-F238E27FC236}">
                <a16:creationId xmlns:a16="http://schemas.microsoft.com/office/drawing/2014/main" id="{4F07F83D-FDA7-A42A-FCA5-69E57DFB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284" y="1262685"/>
            <a:ext cx="3945913" cy="288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35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34"/>
          <p:cNvSpPr txBox="1">
            <a:spLocks noGrp="1"/>
          </p:cNvSpPr>
          <p:nvPr>
            <p:ph type="title"/>
          </p:nvPr>
        </p:nvSpPr>
        <p:spPr>
          <a:xfrm>
            <a:off x="1061011" y="531205"/>
            <a:ext cx="7704000" cy="52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 ngữ được sử dụng</a:t>
            </a:r>
            <a:endParaRPr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66310-B533-C744-F5AE-CB1C04CC65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59175" y="4844270"/>
            <a:ext cx="584825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432" name="Google Shape;1432;p34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433" name="Google Shape;1433;p34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026" name="Picture 2" descr="HTML – Wikipedia tiếng Việt">
            <a:extLst>
              <a:ext uri="{FF2B5EF4-FFF2-40B4-BE49-F238E27FC236}">
                <a16:creationId xmlns:a16="http://schemas.microsoft.com/office/drawing/2014/main" id="{7C699A6C-2407-181E-6283-3B3446A4F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55" y="1083271"/>
            <a:ext cx="564931" cy="7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ginner's Guide to Learning CSS: Cascading Style Sheets Tutorial - Custom  Software, Infinite Possibilities.">
            <a:extLst>
              <a:ext uri="{FF2B5EF4-FFF2-40B4-BE49-F238E27FC236}">
                <a16:creationId xmlns:a16="http://schemas.microsoft.com/office/drawing/2014/main" id="{455E1C1C-5522-E218-A4F1-18D07DDBF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91" y="1063326"/>
            <a:ext cx="1351427" cy="8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2022 | Pluralsight">
            <a:extLst>
              <a:ext uri="{FF2B5EF4-FFF2-40B4-BE49-F238E27FC236}">
                <a16:creationId xmlns:a16="http://schemas.microsoft.com/office/drawing/2014/main" id="{A61E592F-B47C-53A0-383B-BF982AE85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26" y="1891688"/>
            <a:ext cx="1054787" cy="10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P – Wikipedia tiếng Việt">
            <a:extLst>
              <a:ext uri="{FF2B5EF4-FFF2-40B4-BE49-F238E27FC236}">
                <a16:creationId xmlns:a16="http://schemas.microsoft.com/office/drawing/2014/main" id="{D5F7B634-A753-35D6-93E6-038378393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15" y="2145962"/>
            <a:ext cx="976732" cy="52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E007D-3DEB-F2F1-AE53-4E54D4173625}"/>
              </a:ext>
            </a:extLst>
          </p:cNvPr>
          <p:cNvSpPr txBox="1"/>
          <p:nvPr/>
        </p:nvSpPr>
        <p:spPr>
          <a:xfrm>
            <a:off x="5303675" y="614149"/>
            <a:ext cx="4731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 viện được sử dụng</a:t>
            </a:r>
            <a:endParaRPr lang="en-US" sz="2000" dirty="0"/>
          </a:p>
        </p:txBody>
      </p:sp>
      <p:pic>
        <p:nvPicPr>
          <p:cNvPr id="1038" name="Picture 14" descr="Làm việc với database trong laravel">
            <a:extLst>
              <a:ext uri="{FF2B5EF4-FFF2-40B4-BE49-F238E27FC236}">
                <a16:creationId xmlns:a16="http://schemas.microsoft.com/office/drawing/2014/main" id="{B5E1C032-EE12-070E-0CF6-E91EA6660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52" y="1175956"/>
            <a:ext cx="898833" cy="44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ootstrap – Wikipedia tiếng Việt">
            <a:extLst>
              <a:ext uri="{FF2B5EF4-FFF2-40B4-BE49-F238E27FC236}">
                <a16:creationId xmlns:a16="http://schemas.microsoft.com/office/drawing/2014/main" id="{887F7EB3-6049-E98A-A97F-D478C7450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985" y="1927827"/>
            <a:ext cx="447084" cy="35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orking with jQuery's AJAX, Promises and Deferred objects - Michael Soriano">
            <a:extLst>
              <a:ext uri="{FF2B5EF4-FFF2-40B4-BE49-F238E27FC236}">
                <a16:creationId xmlns:a16="http://schemas.microsoft.com/office/drawing/2014/main" id="{1762E095-3EB0-2783-0507-CC34A0E8B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163" y="1170101"/>
            <a:ext cx="1757289" cy="50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itHub - botman/botman: A framework agnostic PHP library to build chat bots">
            <a:extLst>
              <a:ext uri="{FF2B5EF4-FFF2-40B4-BE49-F238E27FC236}">
                <a16:creationId xmlns:a16="http://schemas.microsoft.com/office/drawing/2014/main" id="{6671B40F-8CAC-397E-0B90-DC99323F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919" y="1849311"/>
            <a:ext cx="447084" cy="42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8CC19-27D6-1AB2-D7FB-39705A50DF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18163" y="1909309"/>
            <a:ext cx="1632911" cy="304440"/>
          </a:xfrm>
          <a:prstGeom prst="rect">
            <a:avLst/>
          </a:prstGeom>
        </p:spPr>
      </p:pic>
      <p:pic>
        <p:nvPicPr>
          <p:cNvPr id="1046" name="Picture 22" descr="TinyMCE - YouTube">
            <a:extLst>
              <a:ext uri="{FF2B5EF4-FFF2-40B4-BE49-F238E27FC236}">
                <a16:creationId xmlns:a16="http://schemas.microsoft.com/office/drawing/2014/main" id="{C606655A-567F-1E4D-386E-F0721E3A5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790" y="1221055"/>
            <a:ext cx="359215" cy="3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F065C7-250F-1DF8-2711-C75F7C2F3524}"/>
              </a:ext>
            </a:extLst>
          </p:cNvPr>
          <p:cNvSpPr txBox="1"/>
          <p:nvPr/>
        </p:nvSpPr>
        <p:spPr>
          <a:xfrm>
            <a:off x="929879" y="2912001"/>
            <a:ext cx="4731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quản trị cơ sở dữ liệu</a:t>
            </a:r>
            <a:endParaRPr lang="en-US" sz="2000" dirty="0"/>
          </a:p>
        </p:txBody>
      </p:sp>
      <p:pic>
        <p:nvPicPr>
          <p:cNvPr id="1048" name="Picture 24" descr="MySQL Server là gì? MySQL Workbench là gì? Tổng quan về MySQL - Ưu điểm của  MySQL">
            <a:extLst>
              <a:ext uri="{FF2B5EF4-FFF2-40B4-BE49-F238E27FC236}">
                <a16:creationId xmlns:a16="http://schemas.microsoft.com/office/drawing/2014/main" id="{9E2CFAF7-EC24-69BA-91F9-96CD9DEF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73" y="3465390"/>
            <a:ext cx="1137435" cy="58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C3B834-5371-A5BA-94CB-777AD15DFE20}"/>
              </a:ext>
            </a:extLst>
          </p:cNvPr>
          <p:cNvSpPr txBox="1"/>
          <p:nvPr/>
        </p:nvSpPr>
        <p:spPr>
          <a:xfrm>
            <a:off x="5122923" y="2912001"/>
            <a:ext cx="50929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vài tích hợp mở rộng khác</a:t>
            </a:r>
            <a:endParaRPr lang="en-US" sz="2000" dirty="0"/>
          </a:p>
        </p:txBody>
      </p:sp>
      <p:pic>
        <p:nvPicPr>
          <p:cNvPr id="1050" name="Picture 26" descr="XAMPP là gì? Cách cài đặt, sử dụng XAMPP hiệu quả trên máy tính -  Thegioididong.com">
            <a:extLst>
              <a:ext uri="{FF2B5EF4-FFF2-40B4-BE49-F238E27FC236}">
                <a16:creationId xmlns:a16="http://schemas.microsoft.com/office/drawing/2014/main" id="{F7026833-2E23-222D-DF0F-AF2EB18F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146" y="3583950"/>
            <a:ext cx="1171643" cy="65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VNPAY | Hanoi">
            <a:extLst>
              <a:ext uri="{FF2B5EF4-FFF2-40B4-BE49-F238E27FC236}">
                <a16:creationId xmlns:a16="http://schemas.microsoft.com/office/drawing/2014/main" id="{0DA21CFC-F7FE-D949-0B15-8E6215FE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071" y="3462683"/>
            <a:ext cx="926135" cy="9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31"/>
          <p:cNvSpPr txBox="1">
            <a:spLocks noGrp="1"/>
          </p:cNvSpPr>
          <p:nvPr>
            <p:ph type="title"/>
          </p:nvPr>
        </p:nvSpPr>
        <p:spPr>
          <a:xfrm>
            <a:off x="897207" y="2334449"/>
            <a:ext cx="4350600" cy="145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sz="4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6" name="Google Shape;1266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7BDBD-34D4-77C9-D47F-BA3D49B4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268" name="Google Shape;1268;p31"/>
          <p:cNvGrpSpPr/>
          <p:nvPr/>
        </p:nvGrpSpPr>
        <p:grpSpPr>
          <a:xfrm>
            <a:off x="-1693086" y="3004339"/>
            <a:ext cx="1189503" cy="2244987"/>
            <a:chOff x="3909834" y="3583857"/>
            <a:chExt cx="650677" cy="1228044"/>
          </a:xfrm>
        </p:grpSpPr>
        <p:sp>
          <p:nvSpPr>
            <p:cNvPr id="1269" name="Google Shape;1269;p31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1272" name="Google Shape;1272;p31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1273" name="Google Shape;1273;p31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83" name="Google Shape;1283;p31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86" name="Google Shape;1286;p31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287" name="Google Shape;1287;p3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8194" name="Picture 2" descr="It Illustration Images - Free Download on Freepik">
            <a:extLst>
              <a:ext uri="{FF2B5EF4-FFF2-40B4-BE49-F238E27FC236}">
                <a16:creationId xmlns:a16="http://schemas.microsoft.com/office/drawing/2014/main" id="{F5359BFD-617C-9F4F-2227-9F6805D7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01" y="1519951"/>
            <a:ext cx="3076755" cy="22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002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sản phẩm</a:t>
            </a:r>
            <a:endParaRPr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97EC6-F85E-9068-2929-2EC95B44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776" name="Google Shape;1776;p40"/>
          <p:cNvGrpSpPr/>
          <p:nvPr/>
        </p:nvGrpSpPr>
        <p:grpSpPr>
          <a:xfrm>
            <a:off x="3844803" y="4756482"/>
            <a:ext cx="1458875" cy="23927"/>
            <a:chOff x="-2278825" y="1262800"/>
            <a:chExt cx="1458875" cy="45049"/>
          </a:xfrm>
        </p:grpSpPr>
        <p:sp>
          <p:nvSpPr>
            <p:cNvPr id="1777" name="Google Shape;1777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EB92479E-C804-77A6-1583-5C11EFD2E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2" y="829364"/>
            <a:ext cx="337046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4647F-8F35-4964-6787-E2E982CB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43" y="1440523"/>
            <a:ext cx="3816609" cy="212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6AF7A4-012B-919B-0BF0-7BDCAE9934E7}"/>
              </a:ext>
            </a:extLst>
          </p:cNvPr>
          <p:cNvSpPr txBox="1"/>
          <p:nvPr/>
        </p:nvSpPr>
        <p:spPr>
          <a:xfrm>
            <a:off x="1165466" y="416025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EB60D-9F02-2902-1D67-0697401D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386" y="917186"/>
            <a:ext cx="4379379" cy="3002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A0996-B324-F397-694C-E17BE137D24A}"/>
              </a:ext>
            </a:extLst>
          </p:cNvPr>
          <p:cNvSpPr txBox="1"/>
          <p:nvPr/>
        </p:nvSpPr>
        <p:spPr>
          <a:xfrm>
            <a:off x="5511193" y="4160257"/>
            <a:ext cx="1988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175</TotalTime>
  <Words>630</Words>
  <Application>Microsoft Office PowerPoint</Application>
  <PresentationFormat>On-screen Show (16:9)</PresentationFormat>
  <Paragraphs>111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Times New Roman</vt:lpstr>
      <vt:lpstr>Arial</vt:lpstr>
      <vt:lpstr>Calibri</vt:lpstr>
      <vt:lpstr>Wingdings 3</vt:lpstr>
      <vt:lpstr>Century Gothic</vt:lpstr>
      <vt:lpstr>Roboto Condensed Light</vt:lpstr>
      <vt:lpstr>Wisp</vt:lpstr>
      <vt:lpstr>XÂY DỰNG WEBSITE KINH DOANH SẢN PHẨM ĐIỆN MÁY CHO CÔNG TY QUỐC ANH</vt:lpstr>
      <vt:lpstr>Nội dung chính</vt:lpstr>
      <vt:lpstr>Lý do chọn đề tài</vt:lpstr>
      <vt:lpstr>Công ty TNHH Thương Mại  Dịch Vụ Đầu Tư Quốc Anh</vt:lpstr>
      <vt:lpstr>Lý do chọn đề tài</vt:lpstr>
      <vt:lpstr>Các công nghệ sử dụng</vt:lpstr>
      <vt:lpstr>Ngôn ngữ được sử dụng</vt:lpstr>
      <vt:lpstr>Phân tích thiết kế các chức năng chính</vt:lpstr>
      <vt:lpstr>Quản lý sản phẩm</vt:lpstr>
      <vt:lpstr>Thanh toán</vt:lpstr>
      <vt:lpstr>Quản lý đơn hàng</vt:lpstr>
      <vt:lpstr>Quản lý Thống kê, báo cáo doanh thu</vt:lpstr>
      <vt:lpstr>Kết quả đạt được</vt:lpstr>
      <vt:lpstr>Các chức năng đã hoàn thành</vt:lpstr>
      <vt:lpstr>Những tồn đọng và hướng phát triển</vt:lpstr>
      <vt:lpstr>PowerPoint Presentation</vt:lpstr>
      <vt:lpstr>Demo website</vt:lpstr>
      <vt:lpstr>Video Demo Trang Khách Hàng</vt:lpstr>
      <vt:lpstr>Video Demo Trang Quản Trị</vt:lpstr>
      <vt:lpstr>Em xin cảm ơn hội đồng đã theo dõi và xin nhận góp ý!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Duy Anh Nguyen</cp:lastModifiedBy>
  <cp:revision>34</cp:revision>
  <dcterms:modified xsi:type="dcterms:W3CDTF">2024-07-25T13:42:37Z</dcterms:modified>
</cp:coreProperties>
</file>